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Jones" initials="JJ" lastIdx="1" clrIdx="0">
    <p:extLst>
      <p:ext uri="{19B8F6BF-5375-455C-9EA6-DF929625EA0E}">
        <p15:presenceInfo xmlns:p15="http://schemas.microsoft.com/office/powerpoint/2012/main" userId="S::jacobearljones@unm.edu::b5c0d8c2-bad7-4b5c-9fd8-063b607a87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>
        <p:scale>
          <a:sx n="66" d="100"/>
          <a:sy n="66" d="100"/>
        </p:scale>
        <p:origin x="403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3C41-9ECF-4702-8E48-14EB92341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F840D-3363-4E64-8274-F4B7B8B9D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1FBE0-10F0-4AB7-953F-9C74705F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1598-280F-473B-B1CD-533B4025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6DF22-394B-4EBA-AFA6-80F2A328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9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8605-59E9-4A86-8E71-45C22AA5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D7404-F142-4652-9612-D8FFCB8CD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37F7-AC3C-46C9-91F8-FA30070F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F47DA-20B2-4F21-AA5C-AE200E5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C8A9-226A-44E5-A3F0-7AF6EBB4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F0544-20C5-4ED5-80BE-EE5C096DB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92F95-3780-477E-8C8F-8E73CE749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D8D0-2C25-418C-B094-1DCD4DAB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E27D-B564-4D7B-92FA-FDDD0463D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04A5-7D37-49C0-AD7C-2740DB2D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3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93D-517E-46D1-A457-A6989EABD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189D-4D9E-4456-988D-8C1A28BA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487F8-EBB7-4E79-B892-A7B6132F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1740-E68C-4BBB-98FC-2A1C37FE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D3AE-FADE-473A-91D1-97FB5712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1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912C-C737-40A5-A665-64DC4DB84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9653C-48C6-4A1E-A04A-4BA50B35F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FE3F-837E-4CD0-B0D4-9A58A211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D110-0E2F-4FE0-8909-22467AC9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0FC95-D6FF-44DD-9282-1B1F4CD1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4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1FA6-BD84-4585-99A2-05E3E40F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A577E-AC64-4146-A51C-F05B29E1E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9863C-D5F5-4B63-8CEC-26AC496A7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88D38-9D96-4B0F-BB3A-C975F4B0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4129C-5AA1-4648-804C-E18B2EC2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0A304-36EE-4FDD-AE00-DFD3BC651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FDA2-FF87-49FB-AA13-852B3350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22B5B-E647-4A16-8D4C-151350939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9DBCF-D649-42A7-9412-813453AFD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01CA6-0DA9-4C47-B515-9F350AADA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28A5-86CF-441E-816F-C6F726F3B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C8F300-42AB-48BC-B9C5-0536D9FC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E9EBA-9CEE-44ED-BABE-9DDBCBF4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61059-BE92-4CF8-A425-6C0E117C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7985-AA43-499D-8BB3-FF732E23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863E3-1A1B-47D3-AD9B-728CE583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A5BDC-840E-4162-A628-7436F483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F07A4-9084-4A8B-88DF-8FE1EA15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7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B7C40-ACBF-48F5-BEAD-BCCD5CB4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CF64A-861D-4C94-BF66-36810E46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77FC8-A6AA-4B01-AC1A-A4418F97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2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8249-C25F-442E-A4E0-0A0EA938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8F50F-A148-4C9C-A272-E64B857B8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0AF45-5AAF-43A4-B6DB-768AF5DE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6CC13-CC20-4304-8F5C-EAAFB12D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8730C-4FE3-4000-B367-09596FA1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8AA89-C0EC-41B2-BA09-5981C45B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B0D2-B0B2-49B7-A66E-050CFC2A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1A853-39EF-4B2B-8068-587C899895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0BB2D-2C14-4275-86D0-7F1501C53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AAF3E-FD20-4450-8A7A-00E31F757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A5796-6316-49B8-A3FB-7C38FAD4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0849-0B90-4EE9-B891-3D80D0B4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CEDB6-B7AB-4652-9AE4-AC4FF913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12E89-5A84-401C-8C8C-0DF7D6D1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8C74B-7E3E-42C9-8447-8D6AE0A8B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6E36A-D3F8-4483-AE62-691E6EB01C11}" type="datetimeFigureOut">
              <a:rPr lang="en-US" smtClean="0"/>
              <a:t>9/25/2021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79D5-CB56-4FEF-90DA-C39E0AB90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86CD-97A2-4D17-A4D4-FF4338D9D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10085-15D8-45C4-BDBB-065902CC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3B78-C0CD-45D2-931A-063A54612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171" y="3646025"/>
            <a:ext cx="7257711" cy="711454"/>
          </a:xfrm>
          <a:noFill/>
        </p:spPr>
        <p:txBody>
          <a:bodyPr>
            <a:normAutofit/>
          </a:bodyPr>
          <a:lstStyle/>
          <a:p>
            <a:r>
              <a:rPr lang="en-US" sz="4400" dirty="0"/>
              <a:t>Project Update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72FC8-FEDB-4855-ADA4-276D44D9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731" y="4574504"/>
            <a:ext cx="6274590" cy="1421068"/>
          </a:xfrm>
          <a:noFill/>
        </p:spPr>
        <p:txBody>
          <a:bodyPr>
            <a:normAutofit/>
          </a:bodyPr>
          <a:lstStyle/>
          <a:p>
            <a:r>
              <a:rPr lang="en-US" dirty="0"/>
              <a:t>Jacob Jones, ECE 551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DF38AA-B8E7-4357-8586-9E7968462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96"/>
          <a:stretch/>
        </p:blipFill>
        <p:spPr bwMode="auto">
          <a:xfrm>
            <a:off x="1" y="10"/>
            <a:ext cx="465429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E369C-8EE8-4ADB-A1E4-9C9DA77D2806}"/>
              </a:ext>
            </a:extLst>
          </p:cNvPr>
          <p:cNvSpPr txBox="1"/>
          <p:nvPr/>
        </p:nvSpPr>
        <p:spPr>
          <a:xfrm>
            <a:off x="4654297" y="1213009"/>
            <a:ext cx="651346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i="1" dirty="0">
                <a:latin typeface="+mj-lt"/>
              </a:rPr>
              <a:t>Smithers</a:t>
            </a:r>
            <a:endParaRPr lang="en-US" sz="13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530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AE56-323F-4A4F-808F-E26400F7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Method (cont.) -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55E1-B436-46C3-931E-756C45EC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Training:</a:t>
            </a:r>
          </a:p>
          <a:p>
            <a:r>
              <a:rPr lang="en-US" dirty="0"/>
              <a:t>Training audio will be trimmed into 1 second clips – important!</a:t>
            </a:r>
          </a:p>
          <a:p>
            <a:r>
              <a:rPr lang="en-US" dirty="0"/>
              <a:t>MFCC coefficients will be calculated for each clip</a:t>
            </a:r>
          </a:p>
          <a:p>
            <a:r>
              <a:rPr lang="en-US" dirty="0"/>
              <a:t>Convolutional neural net will train on the MFCC coefficients</a:t>
            </a:r>
          </a:p>
          <a:p>
            <a:pPr marL="0" indent="0">
              <a:buNone/>
            </a:pPr>
            <a:r>
              <a:rPr lang="en-US" dirty="0"/>
              <a:t>Implementation:</a:t>
            </a:r>
          </a:p>
          <a:p>
            <a:r>
              <a:rPr lang="en-US" dirty="0"/>
              <a:t>Two 1-second input audio buffers will be used, spaced 0.5 seconds apart</a:t>
            </a:r>
          </a:p>
          <a:p>
            <a:r>
              <a:rPr lang="en-US" dirty="0"/>
              <a:t>This sliding window will help when trigger word is split between two 1-second intervals</a:t>
            </a:r>
          </a:p>
        </p:txBody>
      </p:sp>
    </p:spTree>
    <p:extLst>
      <p:ext uri="{BB962C8B-B14F-4D97-AF65-F5344CB8AC3E}">
        <p14:creationId xmlns:p14="http://schemas.microsoft.com/office/powerpoint/2010/main" val="208628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96AE-1445-45FA-9D5D-0A5AC602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Preliminary Results – Data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CDF7-BC3B-405C-9587-8AFB7F379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Recorded 30 examples of the wake word “Smithers”</a:t>
            </a:r>
          </a:p>
          <a:p>
            <a:r>
              <a:rPr lang="en-US" dirty="0"/>
              <a:t>Used 130 negative examples from Google’s Speech Commands Dataset</a:t>
            </a:r>
          </a:p>
          <a:p>
            <a:r>
              <a:rPr lang="en-US" dirty="0"/>
              <a:t>Used 200 noise clips from Harvard’s ESC-50 dataset</a:t>
            </a:r>
          </a:p>
          <a:p>
            <a:r>
              <a:rPr lang="en-US" dirty="0"/>
              <a:t>Synthesized 400 examples each of positive and negative examples</a:t>
            </a:r>
          </a:p>
          <a:p>
            <a:pPr lvl="1"/>
            <a:r>
              <a:rPr lang="en-US" dirty="0"/>
              <a:t>For each loop, choose one positive example, one negative example, and one background noise</a:t>
            </a:r>
          </a:p>
          <a:p>
            <a:pPr lvl="1"/>
            <a:r>
              <a:rPr lang="en-US" dirty="0"/>
              <a:t>Randomly select 1 second interval of noise</a:t>
            </a:r>
          </a:p>
          <a:p>
            <a:pPr lvl="1"/>
            <a:r>
              <a:rPr lang="en-US" dirty="0"/>
              <a:t>Insert each positive example, negative example into random start point of background noise</a:t>
            </a:r>
          </a:p>
          <a:p>
            <a:pPr lvl="1"/>
            <a:r>
              <a:rPr lang="en-US" dirty="0"/>
              <a:t>Save noisy positive, clean positive, noisy negative, and clean negative</a:t>
            </a:r>
          </a:p>
          <a:p>
            <a:pPr lvl="1"/>
            <a:r>
              <a:rPr lang="en-US" dirty="0"/>
              <a:t>Half of dataset is clean, half is noisy</a:t>
            </a:r>
          </a:p>
        </p:txBody>
      </p:sp>
    </p:spTree>
    <p:extLst>
      <p:ext uri="{BB962C8B-B14F-4D97-AF65-F5344CB8AC3E}">
        <p14:creationId xmlns:p14="http://schemas.microsoft.com/office/powerpoint/2010/main" val="53784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3226-4783-4463-9324-E52E2B72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Preliminary Results (cont.) - MFCCs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F6299-36BF-4A3C-BA1C-094ECA64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was </a:t>
            </a:r>
            <a:r>
              <a:rPr lang="en-US" dirty="0" err="1"/>
              <a:t>downsampled</a:t>
            </a:r>
            <a:r>
              <a:rPr lang="en-US" dirty="0"/>
              <a:t> to 10khz</a:t>
            </a:r>
          </a:p>
          <a:p>
            <a:r>
              <a:rPr lang="en-US" dirty="0"/>
              <a:t>MFCCs were calculated at 0.05 second intervals – 20 total for each 1 second clip</a:t>
            </a:r>
          </a:p>
          <a:p>
            <a:endParaRPr lang="en-US" dirty="0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0369B78-AF48-4A5F-9AB6-FA628E18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13253"/>
            <a:ext cx="4901587" cy="3403174"/>
          </a:xfrm>
          <a:prstGeom prst="rect">
            <a:avLst/>
          </a:prstGeom>
        </p:spPr>
      </p:pic>
      <p:pic>
        <p:nvPicPr>
          <p:cNvPr id="7" name="Picture 6" descr="Shape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C40BA6B-F434-491E-BF2D-92A047EB8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061" y="3313253"/>
            <a:ext cx="4901587" cy="3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0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13D0-C90F-4CD7-BD60-6A7AA759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Preliminary Results (cont.) - CNN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10009C-C675-4887-9000-0929CED0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52" y="1369229"/>
            <a:ext cx="7293498" cy="5633455"/>
          </a:xfrm>
        </p:spPr>
        <p:txBody>
          <a:bodyPr>
            <a:normAutofit/>
          </a:bodyPr>
          <a:lstStyle/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Model: "Smithers"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Layer (type)                 Output Shape              Param #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input_2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InputLayer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[(None, 13, 21, 1)]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conv2d_3 (Conv2D)            (None, 12, 20, 32)        160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max_pooling2d_3 (MaxPooling2 (None, 6, 10, 32)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conv2d_4 (Conv2D)            (None, 5, 9, 32)          4128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max_pooling2d_4 (MaxPooling2 (None, 3, 5, 32)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conv2d_5 (Conv2D)            (None, 2, 4, 64)          8256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max_pooling2d_5 (MaxPooling2 (None, 1, 2, 64)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flatten_1 (Flatten)          (None, 128)     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dense_2 (Dense)              (None, 64)                8256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dropout_1 (Dropout)          (None, 64)                0 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dense_3 (Dense)              (None, 1)                 65        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Total params: 20,865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Trainable params: 20,865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Non-trainable params: 0</a:t>
            </a:r>
          </a:p>
          <a:p>
            <a:pPr marL="0" indent="0">
              <a:lnSpc>
                <a:spcPts val="14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7F04F6B-7EF3-4FDC-A3ED-DC6A40FC492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842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CNN architecture ripped from the internet</a:t>
            </a:r>
          </a:p>
          <a:p>
            <a:r>
              <a:rPr lang="en-US" dirty="0"/>
              <a:t>Need to play around with layers</a:t>
            </a:r>
          </a:p>
          <a:p>
            <a:r>
              <a:rPr lang="en-US" dirty="0"/>
              <a:t>Used </a:t>
            </a:r>
            <a:r>
              <a:rPr lang="en-US" dirty="0" err="1"/>
              <a:t>RelU</a:t>
            </a:r>
            <a:r>
              <a:rPr lang="en-US" dirty="0"/>
              <a:t> activation as suggested by Apple</a:t>
            </a:r>
          </a:p>
        </p:txBody>
      </p:sp>
    </p:spTree>
    <p:extLst>
      <p:ext uri="{BB962C8B-B14F-4D97-AF65-F5344CB8AC3E}">
        <p14:creationId xmlns:p14="http://schemas.microsoft.com/office/powerpoint/2010/main" val="829238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4DAD-4B95-4B3B-9331-DBF6D2D3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Preliminary Results (cont.) -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F851-EB93-4ABE-9785-5EE159B57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Model works!</a:t>
            </a:r>
          </a:p>
          <a:p>
            <a:r>
              <a:rPr lang="en-US" dirty="0"/>
              <a:t>Works well?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7A6F96-8CEC-4EF2-93DC-63ADBB3FC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9181"/>
            <a:ext cx="4876190" cy="353015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B49D228-8980-439C-A92F-ADE584693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23" y="3099180"/>
            <a:ext cx="4723809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0DD0-BD53-44CC-8570-4AFD63B1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Preliminary Results (cont.) -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6C6D6-20CC-4499-89F8-A5D889A8B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the model on new audio recordings</a:t>
            </a:r>
          </a:p>
          <a:p>
            <a:pPr lvl="1"/>
            <a:r>
              <a:rPr lang="en-US" dirty="0"/>
              <a:t>Model recognized when I said “Smithers”</a:t>
            </a:r>
          </a:p>
          <a:p>
            <a:pPr lvl="1"/>
            <a:r>
              <a:rPr lang="en-US" dirty="0"/>
              <a:t>Key words there: “I said”, not “Smithers”</a:t>
            </a:r>
          </a:p>
          <a:p>
            <a:pPr lvl="1"/>
            <a:r>
              <a:rPr lang="en-US" dirty="0"/>
              <a:t>Model also false-</a:t>
            </a:r>
            <a:r>
              <a:rPr lang="en-US" dirty="0" err="1"/>
              <a:t>positived</a:t>
            </a:r>
            <a:r>
              <a:rPr lang="en-US" dirty="0"/>
              <a:t> on “banana”, “Alexa”, and “dinosaur”</a:t>
            </a:r>
          </a:p>
          <a:p>
            <a:r>
              <a:rPr lang="en-US" dirty="0"/>
              <a:t>Does model recognize “Smithers” or does model recognize my voice?</a:t>
            </a:r>
          </a:p>
          <a:p>
            <a:pPr lvl="1"/>
            <a:r>
              <a:rPr lang="en-US" dirty="0"/>
              <a:t>Only positive examples came from my voice</a:t>
            </a:r>
          </a:p>
          <a:p>
            <a:pPr lvl="1"/>
            <a:r>
              <a:rPr lang="en-US" dirty="0"/>
              <a:t>Negative examples all came from external datasets</a:t>
            </a:r>
          </a:p>
          <a:p>
            <a:pPr lvl="1"/>
            <a:r>
              <a:rPr lang="en-US" dirty="0"/>
              <a:t>How do you tell model what to look for?</a:t>
            </a:r>
          </a:p>
        </p:txBody>
      </p:sp>
    </p:spTree>
    <p:extLst>
      <p:ext uri="{BB962C8B-B14F-4D97-AF65-F5344CB8AC3E}">
        <p14:creationId xmlns:p14="http://schemas.microsoft.com/office/powerpoint/2010/main" val="162942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BEE0-6A9D-46B8-8EA1-C58A4BB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D7580-1390-4244-B3AB-0E4296ED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 negative example using my voice</a:t>
            </a:r>
          </a:p>
          <a:p>
            <a:r>
              <a:rPr lang="en-US" dirty="0"/>
              <a:t>Improve example synthesis to better match real audio</a:t>
            </a:r>
          </a:p>
          <a:p>
            <a:pPr lvl="1"/>
            <a:r>
              <a:rPr lang="en-US" dirty="0"/>
              <a:t>Synthesized clips need to be similar to real-time audio</a:t>
            </a:r>
          </a:p>
          <a:p>
            <a:r>
              <a:rPr lang="en-US" dirty="0"/>
              <a:t>Play around with CNN architecture</a:t>
            </a:r>
          </a:p>
          <a:p>
            <a:r>
              <a:rPr lang="en-US" dirty="0"/>
              <a:t>Implement real-time predictions</a:t>
            </a:r>
          </a:p>
          <a:p>
            <a:r>
              <a:rPr lang="en-US" dirty="0"/>
              <a:t>Explore effects of reducing sample rate, quantizing MFCCs</a:t>
            </a:r>
          </a:p>
          <a:p>
            <a:pPr lvl="1"/>
            <a:r>
              <a:rPr lang="en-US" dirty="0"/>
              <a:t>Interested in applying to embedded hardware</a:t>
            </a:r>
          </a:p>
          <a:p>
            <a:pPr lvl="1"/>
            <a:r>
              <a:rPr lang="en-US" dirty="0"/>
              <a:t>How do I quantify the tradeoff on these sacrifices?</a:t>
            </a:r>
          </a:p>
        </p:txBody>
      </p:sp>
    </p:spTree>
    <p:extLst>
      <p:ext uri="{BB962C8B-B14F-4D97-AF65-F5344CB8AC3E}">
        <p14:creationId xmlns:p14="http://schemas.microsoft.com/office/powerpoint/2010/main" val="122977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8806-36EA-451B-84A9-FEDD855B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EDF2-3A20-475A-8352-64119ACDD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0099" cy="4351338"/>
          </a:xfrm>
        </p:spPr>
        <p:txBody>
          <a:bodyPr/>
          <a:lstStyle/>
          <a:p>
            <a:r>
              <a:rPr lang="en-US" i="1" dirty="0"/>
              <a:t>Smithers </a:t>
            </a:r>
            <a:r>
              <a:rPr lang="en-US" dirty="0"/>
              <a:t>is a machine learning model used to detect a wake word</a:t>
            </a:r>
          </a:p>
          <a:p>
            <a:r>
              <a:rPr lang="en-US" dirty="0"/>
              <a:t>MFCCs and CNNs are the key components to this model</a:t>
            </a:r>
          </a:p>
          <a:p>
            <a:r>
              <a:rPr lang="en-US" dirty="0"/>
              <a:t>Current model works, has issues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A98F34-BEDD-43CF-965A-EF9065A0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97" y="1378171"/>
            <a:ext cx="59531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76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E388-C2E8-4F31-994D-640DCEEE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C996-63C3-46CB-9EB1-1F3AFA6F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– </a:t>
            </a:r>
            <a:r>
              <a:rPr lang="en-US" i="1" dirty="0"/>
              <a:t>What’s this all about?</a:t>
            </a:r>
            <a:endParaRPr lang="en-US" dirty="0"/>
          </a:p>
          <a:p>
            <a:r>
              <a:rPr lang="en-US" dirty="0"/>
              <a:t>Motivation – </a:t>
            </a:r>
            <a:r>
              <a:rPr lang="en-US" i="1" dirty="0"/>
              <a:t>Why am I doing this?</a:t>
            </a:r>
            <a:endParaRPr lang="en-US" dirty="0"/>
          </a:p>
          <a:p>
            <a:r>
              <a:rPr lang="en-US" dirty="0"/>
              <a:t>Background – </a:t>
            </a:r>
            <a:r>
              <a:rPr lang="en-US" i="1" dirty="0"/>
              <a:t>Contemporary methods</a:t>
            </a:r>
          </a:p>
          <a:p>
            <a:r>
              <a:rPr lang="en-US" dirty="0"/>
              <a:t>Proposed Method – </a:t>
            </a:r>
            <a:r>
              <a:rPr lang="en-US" i="1" dirty="0"/>
              <a:t>What I will be doing</a:t>
            </a:r>
            <a:endParaRPr lang="en-US" dirty="0"/>
          </a:p>
          <a:p>
            <a:r>
              <a:rPr lang="en-US" dirty="0"/>
              <a:t>Preliminary Results – </a:t>
            </a:r>
            <a:r>
              <a:rPr lang="en-US" i="1" dirty="0"/>
              <a:t>What I have done so far</a:t>
            </a:r>
            <a:endParaRPr lang="en-US" dirty="0"/>
          </a:p>
          <a:p>
            <a:r>
              <a:rPr lang="en-US" dirty="0"/>
              <a:t>Proposed Research – </a:t>
            </a:r>
            <a:r>
              <a:rPr lang="en-US" i="1" dirty="0"/>
              <a:t>What still needs to be done</a:t>
            </a:r>
            <a:endParaRPr lang="en-US" dirty="0"/>
          </a:p>
          <a:p>
            <a:r>
              <a:rPr lang="en-US" dirty="0"/>
              <a:t>Conclusions – </a:t>
            </a:r>
            <a:r>
              <a:rPr lang="en-US" i="1" dirty="0"/>
              <a:t>Wrap up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6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3E2C-309E-49FC-80BD-B9C87EC7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B586-9F6C-4D04-A12C-D467BE15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Smithers</a:t>
            </a:r>
            <a:r>
              <a:rPr lang="en-US" dirty="0"/>
              <a:t> is a machine learning model used to detect a wake word</a:t>
            </a:r>
          </a:p>
          <a:p>
            <a:r>
              <a:rPr lang="en-US" dirty="0"/>
              <a:t>This model uses </a:t>
            </a:r>
            <a:r>
              <a:rPr lang="en-US" dirty="0" err="1"/>
              <a:t>mel</a:t>
            </a:r>
            <a:r>
              <a:rPr lang="en-US" dirty="0"/>
              <a:t>-frequency cepstral coefficients and a convolutional neural net to make predictions on real-time audio</a:t>
            </a:r>
          </a:p>
          <a:p>
            <a:r>
              <a:rPr lang="en-US" dirty="0"/>
              <a:t>This presentation reports on the progress made towards this effort</a:t>
            </a:r>
          </a:p>
        </p:txBody>
      </p:sp>
    </p:spTree>
    <p:extLst>
      <p:ext uri="{BB962C8B-B14F-4D97-AF65-F5344CB8AC3E}">
        <p14:creationId xmlns:p14="http://schemas.microsoft.com/office/powerpoint/2010/main" val="296088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41B7-08AB-47B0-B5A5-6AE358A1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3E99-EED0-4A35-BCAC-6205F87C8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7242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Smart devices are everywhere</a:t>
            </a:r>
          </a:p>
          <a:p>
            <a:r>
              <a:rPr lang="en-US" dirty="0"/>
              <a:t>Smart devices respond to voice commands</a:t>
            </a:r>
          </a:p>
          <a:p>
            <a:r>
              <a:rPr lang="en-US" dirty="0"/>
              <a:t>Three big ones:</a:t>
            </a:r>
          </a:p>
          <a:p>
            <a:pPr lvl="1"/>
            <a:r>
              <a:rPr lang="en-US" dirty="0"/>
              <a:t>Google Assistant, Alexa, Siri</a:t>
            </a:r>
          </a:p>
          <a:p>
            <a:r>
              <a:rPr lang="en-US" dirty="0"/>
              <a:t>I am interested in embedded devices</a:t>
            </a:r>
          </a:p>
          <a:p>
            <a:pPr lvl="1"/>
            <a:r>
              <a:rPr lang="en-US" dirty="0"/>
              <a:t>How does voice recognition work on resource-constrained hardware?</a:t>
            </a:r>
          </a:p>
          <a:p>
            <a:r>
              <a:rPr lang="en-US" dirty="0"/>
              <a:t>Are these devices always listening?</a:t>
            </a:r>
          </a:p>
          <a:p>
            <a:pPr lvl="1"/>
            <a:r>
              <a:rPr lang="en-US" dirty="0"/>
              <a:t>Short answer: No</a:t>
            </a:r>
          </a:p>
          <a:p>
            <a:pPr lvl="1"/>
            <a:r>
              <a:rPr lang="en-US" dirty="0"/>
              <a:t>Long answer: Sort of…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17A6EC-5968-4798-A7D4-87FF19C85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" r="97720">
                        <a14:foregroundMark x1="86680" y1="79360" x2="91840" y2="73880"/>
                        <a14:foregroundMark x1="91840" y1="73880" x2="94080" y2="66240"/>
                        <a14:foregroundMark x1="94080" y1="66240" x2="89560" y2="41720"/>
                        <a14:foregroundMark x1="89560" y1="41720" x2="80800" y2="25040"/>
                        <a14:foregroundMark x1="80800" y1="25040" x2="12040" y2="21240"/>
                        <a14:foregroundMark x1="12040" y1="21240" x2="3640" y2="29200"/>
                        <a14:foregroundMark x1="3640" y1="29200" x2="4240" y2="54880"/>
                        <a14:foregroundMark x1="4240" y1="54880" x2="9760" y2="77400"/>
                        <a14:foregroundMark x1="9760" y1="77400" x2="18829" y2="83219"/>
                        <a14:foregroundMark x1="86124" y1="80973" x2="91160" y2="79320"/>
                        <a14:foregroundMark x1="91160" y1="79320" x2="97720" y2="74240"/>
                        <a14:foregroundMark x1="97720" y1="74240" x2="94240" y2="63360"/>
                        <a14:foregroundMark x1="10880" y1="74680" x2="5560" y2="67640"/>
                        <a14:foregroundMark x1="5560" y1="67640" x2="1040" y2="45440"/>
                        <a14:foregroundMark x1="1336" y1="42797" x2="3360" y2="24720"/>
                        <a14:foregroundMark x1="3360" y1="24720" x2="14880" y2="69360"/>
                        <a14:foregroundMark x1="5320" y1="60680" x2="539" y2="43519"/>
                        <a14:foregroundMark x1="619" y1="35256" x2="1000" y2="29520"/>
                        <a14:foregroundMark x1="1000" y1="29520" x2="2880" y2="24680"/>
                        <a14:foregroundMark x1="22120" y1="28240" x2="32360" y2="30200"/>
                        <a14:foregroundMark x1="32360" y1="30200" x2="20320" y2="27600"/>
                        <a14:foregroundMark x1="20320" y1="27600" x2="21560" y2="26600"/>
                        <a14:backgroundMark x1="60680" y1="12240" x2="60680" y2="12240"/>
                        <a14:backgroundMark x1="55560" y1="12480" x2="30440" y2="6480"/>
                        <a14:backgroundMark x1="30000" y1="83800" x2="30000" y2="83800"/>
                        <a14:backgroundMark x1="39760" y1="84240" x2="44880" y2="84240"/>
                        <a14:backgroundMark x1="50000" y1="83360" x2="65720" y2="82560"/>
                        <a14:backgroundMark x1="65720" y1="82560" x2="71760" y2="82680"/>
                        <a14:backgroundMark x1="86240" y1="81120" x2="77640" y2="83840"/>
                        <a14:backgroundMark x1="77640" y1="83840" x2="78440" y2="81800"/>
                        <a14:backgroundMark x1="87320" y1="81360" x2="72120" y2="83720"/>
                        <a14:backgroundMark x1="72120" y1="83720" x2="78440" y2="81800"/>
                        <a14:backgroundMark x1="38680" y1="83920" x2="28760" y2="84720"/>
                        <a14:backgroundMark x1="28760" y1="84720" x2="34320" y2="89120"/>
                        <a14:backgroundMark x1="34320" y1="89120" x2="38320" y2="87040"/>
                        <a14:backgroundMark x1="27560" y1="83800" x2="20160" y2="84720"/>
                        <a14:backgroundMark x1="20160" y1="84720" x2="28040" y2="85640"/>
                        <a14:backgroundMark x1="28040" y1="85640" x2="28320" y2="84480"/>
                        <a14:backgroundMark x1="19760" y1="84040" x2="18320" y2="83800"/>
                        <a14:backgroundMark x1="71320" y1="81680" x2="70760" y2="82040"/>
                        <a14:backgroundMark x1="69760" y1="82800" x2="70440" y2="82680"/>
                        <a14:backgroundMark x1="73880" y1="83480" x2="72320" y2="82680"/>
                        <a14:backgroundMark x1="74560" y1="81920" x2="73120" y2="81680"/>
                        <a14:backgroundMark x1="75680" y1="82480" x2="71560" y2="82800"/>
                        <a14:backgroundMark x1="86560" y1="80680" x2="85760" y2="80800"/>
                        <a14:backgroundMark x1="85880" y1="81600" x2="85440" y2="81800"/>
                        <a14:backgroundMark x1="30000" y1="85360" x2="37080" y2="85760"/>
                        <a14:backgroundMark x1="37080" y1="85760" x2="60120" y2="83560"/>
                        <a14:backgroundMark x1="60120" y1="83560" x2="56760" y2="84480"/>
                        <a14:backgroundMark x1="61760" y1="83600" x2="59760" y2="83600"/>
                        <a14:backgroundMark x1="62120" y1="83240" x2="62240" y2="82920"/>
                        <a14:backgroundMark x1="320" y1="45360" x2="120" y2="35280"/>
                        <a14:backgroundMark x1="120" y1="35280" x2="520" y2="43520"/>
                        <a14:backgroundMark x1="520" y1="43520" x2="0" y2="28800"/>
                        <a14:backgroundMark x1="240" y1="42680" x2="560" y2="42600"/>
                        <a14:backgroundMark x1="560" y1="42600" x2="240" y2="42680"/>
                        <a14:backgroundMark x1="320" y1="43800" x2="440" y2="45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06" b="15058"/>
          <a:stretch/>
        </p:blipFill>
        <p:spPr bwMode="auto">
          <a:xfrm>
            <a:off x="8644291" y="2331611"/>
            <a:ext cx="2625159" cy="182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D4CAB8-A68C-4EBC-BD67-402670474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2" t="16054" r="17898" b="14716"/>
          <a:stretch/>
        </p:blipFill>
        <p:spPr bwMode="auto">
          <a:xfrm>
            <a:off x="8978559" y="4239509"/>
            <a:ext cx="1956622" cy="244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DCEE5C5-7C32-4CEF-A492-6730A306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1739" y1="84203" x2="21739" y2="84203"/>
                        <a14:backgroundMark x1="73333" y1="86957" x2="73333" y2="86957"/>
                        <a14:backgroundMark x1="28116" y1="89130" x2="28116" y2="89130"/>
                        <a14:backgroundMark x1="48986" y1="93913" x2="48986" y2="9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87" t="33239" r="6044" b="6432"/>
          <a:stretch/>
        </p:blipFill>
        <p:spPr bwMode="auto">
          <a:xfrm>
            <a:off x="8559942" y="0"/>
            <a:ext cx="2793858" cy="21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2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F7C-F8D3-4A09-AFC8-8506D26E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4BC7-B441-40CE-98B1-A9AC26D1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devices always listening?</a:t>
            </a:r>
          </a:p>
          <a:p>
            <a:r>
              <a:rPr lang="en-US" dirty="0"/>
              <a:t>How do you respond to commands without always listening?</a:t>
            </a:r>
          </a:p>
          <a:p>
            <a:pPr lvl="1"/>
            <a:r>
              <a:rPr lang="en-US" dirty="0"/>
              <a:t>Voice command recognition too computationally intensive</a:t>
            </a:r>
          </a:p>
          <a:p>
            <a:r>
              <a:rPr lang="en-US" dirty="0"/>
              <a:t>Amazon, Apple, and Google have researched this topic extensively</a:t>
            </a:r>
          </a:p>
          <a:p>
            <a:r>
              <a:rPr lang="en-US" dirty="0"/>
              <a:t>Common solution: “wake words”</a:t>
            </a:r>
          </a:p>
          <a:p>
            <a:r>
              <a:rPr lang="en-US" dirty="0"/>
              <a:t>Idea: train model to recognize only one command</a:t>
            </a:r>
          </a:p>
          <a:p>
            <a:pPr lvl="1"/>
            <a:r>
              <a:rPr lang="en-US" dirty="0"/>
              <a:t>“Hey Alexa”, “Hey Siri”, “Hey Google”</a:t>
            </a:r>
          </a:p>
          <a:p>
            <a:pPr lvl="1"/>
            <a:r>
              <a:rPr lang="en-US" dirty="0"/>
              <a:t>Once command is recognized, activate larger model</a:t>
            </a:r>
          </a:p>
          <a:p>
            <a:r>
              <a:rPr lang="en-US" dirty="0"/>
              <a:t>Some devices place model on separate dedicated processor</a:t>
            </a:r>
          </a:p>
        </p:txBody>
      </p:sp>
    </p:spTree>
    <p:extLst>
      <p:ext uri="{BB962C8B-B14F-4D97-AF65-F5344CB8AC3E}">
        <p14:creationId xmlns:p14="http://schemas.microsoft.com/office/powerpoint/2010/main" val="364350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935F-7446-413C-A97A-72C8035B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Background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BB77-E457-4127-A5A5-4B519EBC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approaches:</a:t>
            </a:r>
          </a:p>
          <a:p>
            <a:pPr lvl="1"/>
            <a:r>
              <a:rPr lang="en-US" dirty="0"/>
              <a:t>Convolutional Neural Nets (CNNs)</a:t>
            </a:r>
          </a:p>
          <a:p>
            <a:pPr lvl="1"/>
            <a:r>
              <a:rPr lang="en-US" dirty="0"/>
              <a:t>Mel-frequency cepstral coefficients (MFCC) – more on these later</a:t>
            </a:r>
          </a:p>
          <a:p>
            <a:r>
              <a:rPr lang="en-US" dirty="0"/>
              <a:t>Papers referenced:</a:t>
            </a:r>
          </a:p>
          <a:p>
            <a:pPr lvl="1"/>
            <a:r>
              <a:rPr lang="en-US" dirty="0"/>
              <a:t>C. Jose, Y. </a:t>
            </a:r>
            <a:r>
              <a:rPr lang="en-US" dirty="0" err="1"/>
              <a:t>Mishchenko</a:t>
            </a:r>
            <a:r>
              <a:rPr lang="en-US" dirty="0"/>
              <a:t>, T. </a:t>
            </a:r>
            <a:r>
              <a:rPr lang="en-US" dirty="0" err="1"/>
              <a:t>Senechal</a:t>
            </a:r>
            <a:r>
              <a:rPr lang="en-US" dirty="0"/>
              <a:t>, A. Shah, A. Escott, and S. </a:t>
            </a:r>
            <a:r>
              <a:rPr lang="en-US" dirty="0" err="1"/>
              <a:t>Vitaladevuni</a:t>
            </a:r>
            <a:r>
              <a:rPr lang="en-US" dirty="0"/>
              <a:t>, “Accurate detection of wake word start and end using a </a:t>
            </a:r>
            <a:r>
              <a:rPr lang="en-US" dirty="0" err="1"/>
              <a:t>cnn</a:t>
            </a:r>
            <a:r>
              <a:rPr lang="en-US" dirty="0"/>
              <a:t>,” 2020 (Amazon)</a:t>
            </a:r>
          </a:p>
          <a:p>
            <a:pPr lvl="1"/>
            <a:r>
              <a:rPr lang="en-US" dirty="0"/>
              <a:t>G. Chen, C. Parada, and G. </a:t>
            </a:r>
            <a:r>
              <a:rPr lang="en-US" dirty="0" err="1"/>
              <a:t>Heigold</a:t>
            </a:r>
            <a:r>
              <a:rPr lang="en-US" dirty="0"/>
              <a:t>, “Small-footprint keyword spotting using deep neural networks,” in 2014 IEEE International Conference on Acoustics, Speech and Signal Processing (ICASSP), 2014, pp. 4087–4091 (Google)</a:t>
            </a:r>
          </a:p>
          <a:p>
            <a:pPr lvl="1"/>
            <a:r>
              <a:rPr lang="en-US" dirty="0"/>
              <a:t>S. </a:t>
            </a:r>
            <a:r>
              <a:rPr lang="en-US" dirty="0" err="1"/>
              <a:t>Sigtia</a:t>
            </a:r>
            <a:r>
              <a:rPr lang="en-US" dirty="0"/>
              <a:t>, R. Haynes, H. Richards, E. </a:t>
            </a:r>
            <a:r>
              <a:rPr lang="en-US" dirty="0" err="1"/>
              <a:t>Marchi</a:t>
            </a:r>
            <a:r>
              <a:rPr lang="en-US" dirty="0"/>
              <a:t>, and J. Bridle, “Efficient voice trigger detection for low resource hardware,” in INTERSPEECH, 2018 (Apple)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3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BA89-52E7-442D-82F4-B88AA8D8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Method – “Smithers”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3DB9-D3C5-40CA-A4AA-5C3A8642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5653" cy="4351338"/>
          </a:xfrm>
        </p:spPr>
        <p:txBody>
          <a:bodyPr/>
          <a:lstStyle/>
          <a:p>
            <a:r>
              <a:rPr lang="en-US" dirty="0"/>
              <a:t>Develop my own CNN capable of recognizing the wake word “Smithers”</a:t>
            </a:r>
          </a:p>
          <a:p>
            <a:r>
              <a:rPr lang="en-US" dirty="0"/>
              <a:t>Why “Smithers”? Smithers is the faithful assistant to the crotchety Mr. Burns in </a:t>
            </a:r>
            <a:r>
              <a:rPr lang="en-US" i="1" dirty="0"/>
              <a:t>The Simpsons</a:t>
            </a:r>
            <a:endParaRPr lang="en-US" dirty="0"/>
          </a:p>
          <a:p>
            <a:r>
              <a:rPr lang="en-US" dirty="0"/>
              <a:t>Use methods proposed by the referenced research paper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2D3655-4705-4091-A255-15449C55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7" b="99834" l="10000" r="90000">
                        <a14:foregroundMark x1="37250" y1="86689" x2="38500" y2="84027"/>
                        <a14:foregroundMark x1="31875" y1="98170" x2="31875" y2="90849"/>
                        <a14:foregroundMark x1="46250" y1="99834" x2="45750" y2="99168"/>
                        <a14:foregroundMark x1="60750" y1="64725" x2="60750" y2="45092"/>
                        <a14:foregroundMark x1="60750" y1="45092" x2="59875" y2="59567"/>
                        <a14:foregroundMark x1="59875" y1="59567" x2="60000" y2="59900"/>
                        <a14:foregroundMark x1="59750" y1="56739" x2="57125" y2="48918"/>
                        <a14:foregroundMark x1="57375" y1="44093" x2="63500" y2="56240"/>
                        <a14:foregroundMark x1="63500" y1="56240" x2="57500" y2="46423"/>
                        <a14:foregroundMark x1="67000" y1="31281" x2="64875" y2="30948"/>
                        <a14:foregroundMark x1="76125" y1="27454" x2="71875" y2="26456"/>
                        <a14:foregroundMark x1="74000" y1="28619" x2="74000" y2="29950"/>
                        <a14:foregroundMark x1="34875" y1="27953" x2="45250" y2="26456"/>
                        <a14:foregroundMark x1="45250" y1="26456" x2="37250" y2="25790"/>
                        <a14:foregroundMark x1="46000" y1="27787" x2="44500" y2="25458"/>
                        <a14:foregroundMark x1="37250" y1="53411" x2="41500" y2="67055"/>
                        <a14:foregroundMark x1="41500" y1="67055" x2="38875" y2="70882"/>
                        <a14:foregroundMark x1="42625" y1="77870" x2="43500" y2="57903"/>
                        <a14:foregroundMark x1="43500" y1="57903" x2="40375" y2="76373"/>
                        <a14:foregroundMark x1="40375" y1="76373" x2="39625" y2="72213"/>
                        <a14:foregroundMark x1="41875" y1="58902" x2="41375" y2="51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8517" y="2210765"/>
            <a:ext cx="5279464" cy="39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0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60E3-100A-4F87-B0B3-63B7BD8B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Method 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D133-07B9-4D80-B7A3-9C98BA6CD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47"/>
          <a:stretch/>
        </p:blipFill>
        <p:spPr>
          <a:xfrm>
            <a:off x="853454" y="1787896"/>
            <a:ext cx="10500346" cy="2399135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3561738-4C98-42BE-98B1-39B2643B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37" r="24863"/>
          <a:stretch/>
        </p:blipFill>
        <p:spPr>
          <a:xfrm>
            <a:off x="1647630" y="4039095"/>
            <a:ext cx="8896738" cy="1718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16D6D-CFDD-4408-AAAD-7D4616451A43}"/>
              </a:ext>
            </a:extLst>
          </p:cNvPr>
          <p:cNvSpPr txBox="1"/>
          <p:nvPr/>
        </p:nvSpPr>
        <p:spPr>
          <a:xfrm>
            <a:off x="4808990" y="5609803"/>
            <a:ext cx="257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E3CE1-B881-4DCB-880D-F0FA91353F49}"/>
              </a:ext>
            </a:extLst>
          </p:cNvPr>
          <p:cNvSpPr txBox="1"/>
          <p:nvPr/>
        </p:nvSpPr>
        <p:spPr>
          <a:xfrm>
            <a:off x="4808990" y="3615953"/>
            <a:ext cx="2574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333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92E4-94C2-40F9-BED9-30E4EBB1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Proposed Method (cont.) - MFCCs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AE9DC-E317-4967-89B5-C925DCDE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9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ear frequency response is not linear</a:t>
            </a:r>
          </a:p>
          <a:p>
            <a:r>
              <a:rPr lang="en-US" dirty="0"/>
              <a:t>Mel scale better mimics human hearing</a:t>
            </a:r>
          </a:p>
          <a:p>
            <a:r>
              <a:rPr lang="en-US" dirty="0"/>
              <a:t>MFCCs – take FFT, apply </a:t>
            </a:r>
            <a:r>
              <a:rPr lang="en-US" dirty="0" err="1"/>
              <a:t>mel</a:t>
            </a:r>
            <a:r>
              <a:rPr lang="en-US" dirty="0"/>
              <a:t> filter bank, take logs of powers at each </a:t>
            </a:r>
            <a:r>
              <a:rPr lang="en-US" dirty="0" err="1"/>
              <a:t>mel</a:t>
            </a:r>
            <a:r>
              <a:rPr lang="en-US" dirty="0"/>
              <a:t> frequency, take discrete cosine transform</a:t>
            </a:r>
          </a:p>
          <a:p>
            <a:r>
              <a:rPr lang="en-US" dirty="0"/>
              <a:t>MFCCs are amplitudes of spectrum</a:t>
            </a:r>
          </a:p>
          <a:p>
            <a:r>
              <a:rPr lang="en-US" dirty="0"/>
              <a:t>Idea: distil spectrum into only relevant information</a:t>
            </a:r>
          </a:p>
          <a:p>
            <a:r>
              <a:rPr lang="en-US" dirty="0"/>
              <a:t>Train CNN with </a:t>
            </a:r>
            <a:r>
              <a:rPr lang="en-US" dirty="0" err="1"/>
              <a:t>mel</a:t>
            </a:r>
            <a:r>
              <a:rPr lang="en-US" dirty="0"/>
              <a:t>-frequency cepstral coefficients (MFCCs)</a:t>
            </a:r>
          </a:p>
        </p:txBody>
      </p:sp>
      <p:pic>
        <p:nvPicPr>
          <p:cNvPr id="4100" name="Picture 4" descr="Plot of 10 filter Mel Filterbank">
            <a:extLst>
              <a:ext uri="{FF2B5EF4-FFF2-40B4-BE49-F238E27FC236}">
                <a16:creationId xmlns:a16="http://schemas.microsoft.com/office/drawing/2014/main" id="{052275F8-90AF-4D52-8ED8-99EC97886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038" y="169068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EF535-3CBD-4E94-8D84-1C8AAAE5A77D}"/>
              </a:ext>
            </a:extLst>
          </p:cNvPr>
          <p:cNvSpPr txBox="1"/>
          <p:nvPr/>
        </p:nvSpPr>
        <p:spPr>
          <a:xfrm>
            <a:off x="7407797" y="5715298"/>
            <a:ext cx="424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http://practicalcryptography.com/miscellaneous/machine-learning/guide-mel-frequency-cepstral-coefficients-mfccs/</a:t>
            </a:r>
          </a:p>
        </p:txBody>
      </p:sp>
    </p:spTree>
    <p:extLst>
      <p:ext uri="{BB962C8B-B14F-4D97-AF65-F5344CB8AC3E}">
        <p14:creationId xmlns:p14="http://schemas.microsoft.com/office/powerpoint/2010/main" val="54697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1386</TotalTime>
  <Words>1122</Words>
  <Application>Microsoft Office PowerPoint</Application>
  <PresentationFormat>Widescreen</PresentationFormat>
  <Paragraphs>138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Project Update</vt:lpstr>
      <vt:lpstr>Outline</vt:lpstr>
      <vt:lpstr>Introduction</vt:lpstr>
      <vt:lpstr>Motivation</vt:lpstr>
      <vt:lpstr>Background</vt:lpstr>
      <vt:lpstr>Background (cont.)</vt:lpstr>
      <vt:lpstr>Proposed Method – “Smithers”</vt:lpstr>
      <vt:lpstr>Proposed Method (cont.)</vt:lpstr>
      <vt:lpstr>Proposed Method (cont.) - MFCCs</vt:lpstr>
      <vt:lpstr>Proposed Method (cont.) - CNN</vt:lpstr>
      <vt:lpstr>Preliminary Results – Data Synthesis</vt:lpstr>
      <vt:lpstr>Preliminary Results (cont.) - MFCCs</vt:lpstr>
      <vt:lpstr>Preliminary Results (cont.) - CNN</vt:lpstr>
      <vt:lpstr>Preliminary Results (cont.) - Validation</vt:lpstr>
      <vt:lpstr>Preliminary Results (cont.) - Discussion</vt:lpstr>
      <vt:lpstr>Proposed Research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Smithers Project Update</dc:title>
  <dc:creator>Jacob Jones</dc:creator>
  <cp:lastModifiedBy>Jacob Jones</cp:lastModifiedBy>
  <cp:revision>17</cp:revision>
  <dcterms:created xsi:type="dcterms:W3CDTF">2021-09-25T22:44:38Z</dcterms:created>
  <dcterms:modified xsi:type="dcterms:W3CDTF">2021-09-26T21:50:39Z</dcterms:modified>
</cp:coreProperties>
</file>